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0AE246-EE5B-4FE4-8123-A1D33EE34274}">
  <a:tblStyle styleId="{8D0AE246-EE5B-4FE4-8123-A1D33EE342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2200cced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2200cced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Motherboard physically connects all of the other computer hardware together, and allows them to interact with each other. The nervous system connects all parts of the body so they can work together. The hallways of a school connect each classroom(and students) together.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2200cced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2200cced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primary purpose of a GPU is to render complex shapes and images, commonly for games. When you see an unfamiliar sight, your brain attempts to break it down into more familiar, smaller parts. The GPU breaks down complex visual tasks into smaller parts.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2200cced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2200cced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HDDs and SSDs retain the data while not powered. This is similar to a school’s library because all of the books and stored knowledge still exists when no one is in the library.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2200cc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2200cc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54374b1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54374b1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2200cced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2200cced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conversions, there are different tables for bytes and Hertz, because bytes are based on the power of 2 and cannot be fit into a thousand equally, while Hertz are based on the power of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Bytes represent data transfer rate, while Hertz represents hardware speed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2200cced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2200cced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2200cced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2200cce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BIOS can be thought of as the TSA or a pre-flight check because it makes sure everything is safe and ready to go prior to “take-off” = booting into the 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2200cce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2200cce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2200cced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2200cced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CPU can be thought of as a brain because it does the “thinking” of the computer like your brain.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2200cced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2200cced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Scratch paper is used to jot down temporary ideas. Scratch paper is thrown away after the </a:t>
            </a:r>
            <a:r>
              <a:rPr lang="en"/>
              <a:t>information</a:t>
            </a:r>
            <a:r>
              <a:rPr lang="en"/>
              <a:t> is no longer needed. (Memory is not stored in the RAM after the computer is turned off.)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gi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jpg"/><Relationship Id="rId5" Type="http://schemas.openxmlformats.org/officeDocument/2006/relationships/image" Target="../media/image2.png"/><Relationship Id="rId6" Type="http://schemas.openxmlformats.org/officeDocument/2006/relationships/image" Target="../media/image7.jp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Computer Basics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CS4MS+ Project </a:t>
            </a:r>
            <a:endParaRPr>
              <a:solidFill>
                <a:schemeClr val="dk1"/>
              </a:solidFill>
            </a:endParaRPr>
          </a:p>
        </p:txBody>
      </p:sp>
      <p:sp>
        <p:nvSpPr>
          <p:cNvPr id="56" name="Google Shape;56;p13"/>
          <p:cNvSpPr txBox="1"/>
          <p:nvPr>
            <p:ph idx="1" type="subTitle"/>
          </p:nvPr>
        </p:nvSpPr>
        <p:spPr>
          <a:xfrm>
            <a:off x="6361275" y="4853100"/>
            <a:ext cx="2925600" cy="290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180"/>
              <a:t>Images Courtesy of Adobe Stock Free</a:t>
            </a:r>
            <a:endParaRPr sz="11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Motherboard</a:t>
            </a:r>
            <a:endParaRPr/>
          </a:p>
        </p:txBody>
      </p:sp>
      <p:sp>
        <p:nvSpPr>
          <p:cNvPr id="123" name="Google Shape;123;p22"/>
          <p:cNvSpPr txBox="1"/>
          <p:nvPr>
            <p:ph idx="1" type="body"/>
          </p:nvPr>
        </p:nvSpPr>
        <p:spPr>
          <a:xfrm>
            <a:off x="311700" y="1152475"/>
            <a:ext cx="8271600" cy="3416400"/>
          </a:xfrm>
          <a:prstGeom prst="rect">
            <a:avLst/>
          </a:prstGeom>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Char char="●"/>
            </a:pPr>
            <a:r>
              <a:rPr lang="en">
                <a:solidFill>
                  <a:schemeClr val="dk1"/>
                </a:solidFill>
              </a:rPr>
              <a:t>Connects all hardware components together</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All components communicate to one another through the motherboard</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Pre-installed with BIOS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Equivalent</a:t>
            </a:r>
            <a:r>
              <a:rPr lang="en">
                <a:solidFill>
                  <a:schemeClr val="dk1"/>
                </a:solidFill>
              </a:rPr>
              <a:t> to:</a:t>
            </a:r>
            <a:endParaRPr>
              <a:solidFill>
                <a:schemeClr val="dk1"/>
              </a:solidFill>
            </a:endParaRPr>
          </a:p>
          <a:p>
            <a:pPr indent="-342900" lvl="1" marL="914400" rtl="0" algn="l">
              <a:lnSpc>
                <a:spcPct val="200000"/>
              </a:lnSpc>
              <a:spcBef>
                <a:spcPts val="0"/>
              </a:spcBef>
              <a:spcAft>
                <a:spcPts val="0"/>
              </a:spcAft>
              <a:buClr>
                <a:schemeClr val="dk1"/>
              </a:buClr>
              <a:buSzPts val="1800"/>
              <a:buChar char="○"/>
            </a:pPr>
            <a:r>
              <a:rPr lang="en" sz="1800">
                <a:solidFill>
                  <a:schemeClr val="dk1"/>
                </a:solidFill>
              </a:rPr>
              <a:t>Nervous System</a:t>
            </a:r>
            <a:endParaRPr sz="1800">
              <a:solidFill>
                <a:schemeClr val="dk1"/>
              </a:solidFill>
            </a:endParaRPr>
          </a:p>
          <a:p>
            <a:pPr indent="-342900" lvl="1" marL="914400" rtl="0" algn="l">
              <a:lnSpc>
                <a:spcPct val="200000"/>
              </a:lnSpc>
              <a:spcBef>
                <a:spcPts val="0"/>
              </a:spcBef>
              <a:spcAft>
                <a:spcPts val="0"/>
              </a:spcAft>
              <a:buClr>
                <a:schemeClr val="dk1"/>
              </a:buClr>
              <a:buSzPts val="1800"/>
              <a:buChar char="○"/>
            </a:pPr>
            <a:r>
              <a:rPr lang="en" sz="1800">
                <a:solidFill>
                  <a:schemeClr val="dk1"/>
                </a:solidFill>
              </a:rPr>
              <a:t>Hallways in a school</a:t>
            </a:r>
            <a:endParaRPr sz="1800">
              <a:solidFill>
                <a:schemeClr val="dk1"/>
              </a:solidFill>
            </a:endParaRPr>
          </a:p>
        </p:txBody>
      </p:sp>
      <p:pic>
        <p:nvPicPr>
          <p:cNvPr id="124" name="Google Shape;124;p22"/>
          <p:cNvPicPr preferRelativeResize="0"/>
          <p:nvPr/>
        </p:nvPicPr>
        <p:blipFill rotWithShape="1">
          <a:blip r:embed="rId3">
            <a:alphaModFix/>
          </a:blip>
          <a:srcRect b="0" l="15556" r="24681" t="51164"/>
          <a:stretch/>
        </p:blipFill>
        <p:spPr>
          <a:xfrm>
            <a:off x="5233525" y="2625500"/>
            <a:ext cx="3240074" cy="17672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GPU (Graphics Processing Unit)</a:t>
            </a:r>
            <a:endParaRPr/>
          </a:p>
        </p:txBody>
      </p:sp>
      <p:sp>
        <p:nvSpPr>
          <p:cNvPr id="130" name="Google Shape;130;p23"/>
          <p:cNvSpPr txBox="1"/>
          <p:nvPr>
            <p:ph idx="1" type="body"/>
          </p:nvPr>
        </p:nvSpPr>
        <p:spPr>
          <a:xfrm>
            <a:off x="311700" y="1152475"/>
            <a:ext cx="8247300" cy="3416400"/>
          </a:xfrm>
          <a:prstGeom prst="rect">
            <a:avLst/>
          </a:prstGeom>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Char char="●"/>
            </a:pPr>
            <a:r>
              <a:rPr lang="en">
                <a:solidFill>
                  <a:schemeClr val="dk1"/>
                </a:solidFill>
              </a:rPr>
              <a:t>Similar to the CPU, but breaks tasks down into smaller parts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Computes many pixels at once to display images </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Computes 3D shapes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Equivalent to:</a:t>
            </a:r>
            <a:endParaRPr>
              <a:solidFill>
                <a:schemeClr val="dk1"/>
              </a:solidFill>
            </a:endParaRPr>
          </a:p>
          <a:p>
            <a:pPr indent="-342900" lvl="1" marL="914400" rtl="0" algn="l">
              <a:lnSpc>
                <a:spcPct val="200000"/>
              </a:lnSpc>
              <a:spcBef>
                <a:spcPts val="0"/>
              </a:spcBef>
              <a:spcAft>
                <a:spcPts val="0"/>
              </a:spcAft>
              <a:buClr>
                <a:schemeClr val="dk1"/>
              </a:buClr>
              <a:buSzPts val="1800"/>
              <a:buChar char="○"/>
            </a:pPr>
            <a:r>
              <a:rPr lang="en" sz="1800">
                <a:solidFill>
                  <a:schemeClr val="dk1"/>
                </a:solidFill>
              </a:rPr>
              <a:t>Visual sight/Brain comprehending the information from your eyes</a:t>
            </a:r>
            <a:endParaRPr sz="1800">
              <a:solidFill>
                <a:schemeClr val="dk1"/>
              </a:solidFill>
            </a:endParaRPr>
          </a:p>
        </p:txBody>
      </p:sp>
      <p:pic>
        <p:nvPicPr>
          <p:cNvPr id="131" name="Google Shape;131;p23"/>
          <p:cNvPicPr preferRelativeResize="0"/>
          <p:nvPr/>
        </p:nvPicPr>
        <p:blipFill rotWithShape="1">
          <a:blip r:embed="rId3">
            <a:alphaModFix/>
          </a:blip>
          <a:srcRect b="16848" l="5635" r="5759" t="22216"/>
          <a:stretch/>
        </p:blipFill>
        <p:spPr>
          <a:xfrm rot="-5400000">
            <a:off x="6354687" y="1118038"/>
            <a:ext cx="3094799" cy="14184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a:t>
            </a:r>
            <a:endParaRPr/>
          </a:p>
        </p:txBody>
      </p:sp>
      <p:sp>
        <p:nvSpPr>
          <p:cNvPr id="137" name="Google Shape;137;p24"/>
          <p:cNvSpPr txBox="1"/>
          <p:nvPr>
            <p:ph idx="1" type="body"/>
          </p:nvPr>
        </p:nvSpPr>
        <p:spPr>
          <a:xfrm>
            <a:off x="311700" y="1152475"/>
            <a:ext cx="8295600" cy="3990900"/>
          </a:xfrm>
          <a:prstGeom prst="rect">
            <a:avLst/>
          </a:prstGeom>
          <a:ln>
            <a:noFill/>
          </a:ln>
        </p:spPr>
        <p:txBody>
          <a:bodyPr anchorCtr="0" anchor="t" bIns="91425" lIns="91425" spcFirstLastPara="1" rIns="91425" wrap="square" tIns="91425">
            <a:normAutofit fontScale="85000" lnSpcReduction="10000"/>
          </a:bodyPr>
          <a:lstStyle/>
          <a:p>
            <a:pPr indent="-325755" lvl="0" marL="457200" rtl="0" algn="l">
              <a:lnSpc>
                <a:spcPct val="200000"/>
              </a:lnSpc>
              <a:spcBef>
                <a:spcPts val="0"/>
              </a:spcBef>
              <a:spcAft>
                <a:spcPts val="0"/>
              </a:spcAft>
              <a:buClr>
                <a:schemeClr val="dk1"/>
              </a:buClr>
              <a:buSzPct val="100000"/>
              <a:buChar char="●"/>
            </a:pPr>
            <a:r>
              <a:rPr lang="en">
                <a:solidFill>
                  <a:schemeClr val="dk1"/>
                </a:solidFill>
              </a:rPr>
              <a:t>Hard Disk Drive (HDD)</a:t>
            </a:r>
            <a:endParaRPr>
              <a:solidFill>
                <a:schemeClr val="dk1"/>
              </a:solidFill>
            </a:endParaRPr>
          </a:p>
          <a:p>
            <a:pPr indent="-325755" lvl="1" marL="914400" rtl="0" algn="l">
              <a:lnSpc>
                <a:spcPct val="200000"/>
              </a:lnSpc>
              <a:spcBef>
                <a:spcPts val="0"/>
              </a:spcBef>
              <a:spcAft>
                <a:spcPts val="0"/>
              </a:spcAft>
              <a:buClr>
                <a:schemeClr val="dk1"/>
              </a:buClr>
              <a:buSzPct val="100000"/>
              <a:buChar char="○"/>
            </a:pPr>
            <a:r>
              <a:rPr lang="en" sz="1800">
                <a:solidFill>
                  <a:schemeClr val="dk1"/>
                </a:solidFill>
              </a:rPr>
              <a:t>Disc holding information with magnetism that physically spins</a:t>
            </a:r>
            <a:endParaRPr sz="1800">
              <a:solidFill>
                <a:schemeClr val="dk1"/>
              </a:solidFill>
            </a:endParaRPr>
          </a:p>
          <a:p>
            <a:pPr indent="-325755" lvl="1" marL="914400" rtl="0" algn="l">
              <a:lnSpc>
                <a:spcPct val="200000"/>
              </a:lnSpc>
              <a:spcBef>
                <a:spcPts val="0"/>
              </a:spcBef>
              <a:spcAft>
                <a:spcPts val="0"/>
              </a:spcAft>
              <a:buClr>
                <a:schemeClr val="dk1"/>
              </a:buClr>
              <a:buSzPct val="100000"/>
              <a:buChar char="○"/>
            </a:pPr>
            <a:r>
              <a:rPr lang="en" sz="1800">
                <a:solidFill>
                  <a:schemeClr val="dk1"/>
                </a:solidFill>
              </a:rPr>
              <a:t>Retains information even when shut off</a:t>
            </a:r>
            <a:endParaRPr sz="1800">
              <a:solidFill>
                <a:schemeClr val="dk1"/>
              </a:solidFill>
            </a:endParaRPr>
          </a:p>
          <a:p>
            <a:pPr indent="-325755" lvl="0" marL="457200" rtl="0" algn="l">
              <a:lnSpc>
                <a:spcPct val="200000"/>
              </a:lnSpc>
              <a:spcBef>
                <a:spcPts val="0"/>
              </a:spcBef>
              <a:spcAft>
                <a:spcPts val="0"/>
              </a:spcAft>
              <a:buClr>
                <a:schemeClr val="dk1"/>
              </a:buClr>
              <a:buSzPct val="100000"/>
              <a:buChar char="●"/>
            </a:pPr>
            <a:r>
              <a:rPr lang="en">
                <a:solidFill>
                  <a:schemeClr val="dk1"/>
                </a:solidFill>
              </a:rPr>
              <a:t>Solid State Drive (SSD)</a:t>
            </a:r>
            <a:endParaRPr>
              <a:solidFill>
                <a:schemeClr val="dk1"/>
              </a:solidFill>
            </a:endParaRPr>
          </a:p>
          <a:p>
            <a:pPr indent="-325755" lvl="1" marL="914400" rtl="0" algn="l">
              <a:lnSpc>
                <a:spcPct val="200000"/>
              </a:lnSpc>
              <a:spcBef>
                <a:spcPts val="0"/>
              </a:spcBef>
              <a:spcAft>
                <a:spcPts val="0"/>
              </a:spcAft>
              <a:buClr>
                <a:schemeClr val="dk1"/>
              </a:buClr>
              <a:buSzPct val="100000"/>
              <a:buChar char="○"/>
            </a:pPr>
            <a:r>
              <a:rPr lang="en" sz="1800">
                <a:solidFill>
                  <a:schemeClr val="dk1"/>
                </a:solidFill>
              </a:rPr>
              <a:t>Non-</a:t>
            </a:r>
            <a:r>
              <a:rPr lang="en" sz="1800">
                <a:solidFill>
                  <a:schemeClr val="dk1"/>
                </a:solidFill>
              </a:rPr>
              <a:t>volatile</a:t>
            </a:r>
            <a:r>
              <a:rPr lang="en" sz="1800">
                <a:solidFill>
                  <a:schemeClr val="dk1"/>
                </a:solidFill>
              </a:rPr>
              <a:t> flash storage</a:t>
            </a:r>
            <a:endParaRPr sz="1800">
              <a:solidFill>
                <a:schemeClr val="dk1"/>
              </a:solidFill>
            </a:endParaRPr>
          </a:p>
          <a:p>
            <a:pPr indent="-325755" lvl="1" marL="914400" rtl="0" algn="l">
              <a:lnSpc>
                <a:spcPct val="200000"/>
              </a:lnSpc>
              <a:spcBef>
                <a:spcPts val="0"/>
              </a:spcBef>
              <a:spcAft>
                <a:spcPts val="0"/>
              </a:spcAft>
              <a:buClr>
                <a:schemeClr val="dk1"/>
              </a:buClr>
              <a:buSzPct val="100000"/>
              <a:buChar char="○"/>
            </a:pPr>
            <a:r>
              <a:rPr lang="en" sz="1800">
                <a:solidFill>
                  <a:schemeClr val="dk1"/>
                </a:solidFill>
              </a:rPr>
              <a:t>No moving parts, can run much faster than HDD</a:t>
            </a:r>
            <a:endParaRPr sz="1800">
              <a:solidFill>
                <a:schemeClr val="dk1"/>
              </a:solidFill>
            </a:endParaRPr>
          </a:p>
          <a:p>
            <a:pPr indent="-325755" lvl="0" marL="457200" rtl="0" algn="l">
              <a:lnSpc>
                <a:spcPct val="200000"/>
              </a:lnSpc>
              <a:spcBef>
                <a:spcPts val="0"/>
              </a:spcBef>
              <a:spcAft>
                <a:spcPts val="0"/>
              </a:spcAft>
              <a:buClr>
                <a:schemeClr val="dk1"/>
              </a:buClr>
              <a:buSzPct val="100000"/>
              <a:buChar char="●"/>
            </a:pPr>
            <a:r>
              <a:rPr lang="en">
                <a:solidFill>
                  <a:schemeClr val="dk1"/>
                </a:solidFill>
              </a:rPr>
              <a:t>HDD and SSD equivalent to “Long-Term Memory”</a:t>
            </a:r>
            <a:endParaRPr>
              <a:solidFill>
                <a:schemeClr val="dk1"/>
              </a:solidFill>
            </a:endParaRPr>
          </a:p>
          <a:p>
            <a:pPr indent="-325755" lvl="0" marL="457200" rtl="0" algn="l">
              <a:lnSpc>
                <a:spcPct val="200000"/>
              </a:lnSpc>
              <a:spcBef>
                <a:spcPts val="0"/>
              </a:spcBef>
              <a:spcAft>
                <a:spcPts val="0"/>
              </a:spcAft>
              <a:buClr>
                <a:schemeClr val="dk1"/>
              </a:buClr>
              <a:buSzPct val="100000"/>
              <a:buChar char="●"/>
            </a:pPr>
            <a:r>
              <a:rPr lang="en">
                <a:solidFill>
                  <a:schemeClr val="dk1"/>
                </a:solidFill>
              </a:rPr>
              <a:t>Equivalent to:</a:t>
            </a:r>
            <a:endParaRPr>
              <a:solidFill>
                <a:schemeClr val="dk1"/>
              </a:solidFill>
            </a:endParaRPr>
          </a:p>
          <a:p>
            <a:pPr indent="-323056" lvl="1" marL="914400" rtl="0" algn="l">
              <a:lnSpc>
                <a:spcPct val="200000"/>
              </a:lnSpc>
              <a:spcBef>
                <a:spcPts val="0"/>
              </a:spcBef>
              <a:spcAft>
                <a:spcPts val="0"/>
              </a:spcAft>
              <a:buClr>
                <a:schemeClr val="dk1"/>
              </a:buClr>
              <a:buSzPct val="100000"/>
              <a:buChar char="○"/>
            </a:pPr>
            <a:r>
              <a:rPr lang="en" sz="1750">
                <a:solidFill>
                  <a:schemeClr val="dk1"/>
                </a:solidFill>
              </a:rPr>
              <a:t>Library in a school</a:t>
            </a:r>
            <a:endParaRPr sz="1750">
              <a:solidFill>
                <a:schemeClr val="dk1"/>
              </a:solidFill>
            </a:endParaRPr>
          </a:p>
        </p:txBody>
      </p:sp>
      <p:pic>
        <p:nvPicPr>
          <p:cNvPr id="138" name="Google Shape;138;p24"/>
          <p:cNvPicPr preferRelativeResize="0"/>
          <p:nvPr/>
        </p:nvPicPr>
        <p:blipFill rotWithShape="1">
          <a:blip r:embed="rId3">
            <a:alphaModFix/>
          </a:blip>
          <a:srcRect b="25398" l="17876" r="15594" t="12896"/>
          <a:stretch/>
        </p:blipFill>
        <p:spPr>
          <a:xfrm>
            <a:off x="6645450" y="3192824"/>
            <a:ext cx="2498550" cy="1738126"/>
          </a:xfrm>
          <a:prstGeom prst="rect">
            <a:avLst/>
          </a:prstGeom>
          <a:noFill/>
          <a:ln>
            <a:noFill/>
          </a:ln>
          <a:effectLst>
            <a:outerShdw blurRad="57150" rotWithShape="0" algn="bl" dir="5400000" dist="19050">
              <a:srgbClr val="000000">
                <a:alpha val="50000"/>
              </a:srgbClr>
            </a:outerShdw>
          </a:effectLst>
        </p:spPr>
      </p:pic>
      <p:pic>
        <p:nvPicPr>
          <p:cNvPr id="139" name="Google Shape;139;p24"/>
          <p:cNvPicPr preferRelativeResize="0"/>
          <p:nvPr/>
        </p:nvPicPr>
        <p:blipFill rotWithShape="1">
          <a:blip r:embed="rId4">
            <a:alphaModFix/>
          </a:blip>
          <a:srcRect b="7573" l="3037" r="52355" t="3116"/>
          <a:stretch/>
        </p:blipFill>
        <p:spPr>
          <a:xfrm>
            <a:off x="7540575" y="0"/>
            <a:ext cx="1603425" cy="2134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Computer Vocab</a:t>
            </a:r>
            <a:endParaRPr/>
          </a:p>
        </p:txBody>
      </p:sp>
      <p:graphicFrame>
        <p:nvGraphicFramePr>
          <p:cNvPr id="62" name="Google Shape;62;p14"/>
          <p:cNvGraphicFramePr/>
          <p:nvPr/>
        </p:nvGraphicFramePr>
        <p:xfrm>
          <a:off x="311700" y="1206100"/>
          <a:ext cx="3000000" cy="3000000"/>
        </p:xfrm>
        <a:graphic>
          <a:graphicData uri="http://schemas.openxmlformats.org/drawingml/2006/table">
            <a:tbl>
              <a:tblPr>
                <a:noFill/>
                <a:tableStyleId>{8D0AE246-EE5B-4FE4-8123-A1D33EE34274}</a:tableStyleId>
              </a:tblPr>
              <a:tblGrid>
                <a:gridCol w="989700"/>
                <a:gridCol w="6249300"/>
              </a:tblGrid>
              <a:tr h="744975">
                <a:tc>
                  <a:txBody>
                    <a:bodyPr/>
                    <a:lstStyle/>
                    <a:p>
                      <a:pPr indent="0" lvl="0" marL="0" rtl="0" algn="l">
                        <a:lnSpc>
                          <a:spcPct val="200000"/>
                        </a:lnSpc>
                        <a:spcBef>
                          <a:spcPts val="0"/>
                        </a:spcBef>
                        <a:spcAft>
                          <a:spcPts val="0"/>
                        </a:spcAft>
                        <a:buNone/>
                      </a:pPr>
                      <a:r>
                        <a:rPr b="1" lang="en" u="sng">
                          <a:solidFill>
                            <a:schemeClr val="dk1"/>
                          </a:solidFill>
                        </a:rPr>
                        <a:t>Bit</a:t>
                      </a:r>
                      <a:r>
                        <a:rPr lang="en">
                          <a:solidFill>
                            <a:schemeClr val="dk1"/>
                          </a:solidFill>
                        </a:rPr>
                        <a:t> -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Smallest measurement of computer data</a:t>
                      </a:r>
                      <a:endParaRPr/>
                    </a:p>
                    <a:p>
                      <a:pPr indent="0" lvl="0" marL="0" rtl="0" algn="l">
                        <a:spcBef>
                          <a:spcPts val="0"/>
                        </a:spcBef>
                        <a:spcAft>
                          <a:spcPts val="0"/>
                        </a:spcAft>
                        <a:buNone/>
                      </a:pPr>
                      <a:r>
                        <a:rPr lang="en"/>
                        <a:t>*Measured by a 0 or 1 which is indicated as “on” (1) and “off” (0)</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16775">
                <a:tc>
                  <a:txBody>
                    <a:bodyPr/>
                    <a:lstStyle/>
                    <a:p>
                      <a:pPr indent="0" lvl="0" marL="0" rtl="0" algn="l">
                        <a:lnSpc>
                          <a:spcPct val="200000"/>
                        </a:lnSpc>
                        <a:spcBef>
                          <a:spcPts val="0"/>
                        </a:spcBef>
                        <a:spcAft>
                          <a:spcPts val="0"/>
                        </a:spcAft>
                        <a:buNone/>
                      </a:pPr>
                      <a:r>
                        <a:rPr b="1" lang="en" u="sng">
                          <a:solidFill>
                            <a:schemeClr val="dk1"/>
                          </a:solidFill>
                        </a:rPr>
                        <a:t>Byte</a:t>
                      </a:r>
                      <a:r>
                        <a:rPr lang="en">
                          <a:solidFill>
                            <a:schemeClr val="dk1"/>
                          </a:solidFill>
                        </a:rPr>
                        <a:t>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C</a:t>
                      </a:r>
                      <a:r>
                        <a:rPr lang="en"/>
                        <a:t>ollection of 8 bits, the basic unit of data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44975">
                <a:tc>
                  <a:txBody>
                    <a:bodyPr/>
                    <a:lstStyle/>
                    <a:p>
                      <a:pPr indent="0" lvl="0" marL="0" rtl="0" algn="l">
                        <a:lnSpc>
                          <a:spcPct val="200000"/>
                        </a:lnSpc>
                        <a:spcBef>
                          <a:spcPts val="0"/>
                        </a:spcBef>
                        <a:spcAft>
                          <a:spcPts val="0"/>
                        </a:spcAft>
                        <a:buNone/>
                      </a:pPr>
                      <a:r>
                        <a:rPr b="1" lang="en" u="sng">
                          <a:solidFill>
                            <a:schemeClr val="dk1"/>
                          </a:solidFill>
                        </a:rPr>
                        <a:t>Hertz</a:t>
                      </a:r>
                      <a:r>
                        <a:rPr lang="en">
                          <a:solidFill>
                            <a:schemeClr val="dk1"/>
                          </a:solidFill>
                        </a:rPr>
                        <a:t> -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Unit used to measure hardware speed</a:t>
                      </a:r>
                      <a:endParaRPr/>
                    </a:p>
                    <a:p>
                      <a:pPr indent="0" lvl="0" marL="0" rtl="0" algn="l">
                        <a:spcBef>
                          <a:spcPts val="0"/>
                        </a:spcBef>
                        <a:spcAft>
                          <a:spcPts val="0"/>
                        </a:spcAft>
                        <a:buNone/>
                      </a:pPr>
                      <a:r>
                        <a:rPr lang="en"/>
                        <a:t>* </a:t>
                      </a:r>
                      <a:r>
                        <a:rPr lang="en"/>
                        <a:t>1 Hertz is one cycle per second</a:t>
                      </a:r>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0975">
                <a:tc>
                  <a:txBody>
                    <a:bodyPr/>
                    <a:lstStyle/>
                    <a:p>
                      <a:pPr indent="0" lvl="0" marL="0" rtl="0" algn="l">
                        <a:lnSpc>
                          <a:spcPct val="100000"/>
                        </a:lnSpc>
                        <a:spcBef>
                          <a:spcPts val="0"/>
                        </a:spcBef>
                        <a:spcAft>
                          <a:spcPts val="0"/>
                        </a:spcAft>
                        <a:buNone/>
                      </a:pPr>
                      <a:r>
                        <a:rPr b="1" lang="en" u="sng">
                          <a:solidFill>
                            <a:schemeClr val="dk1"/>
                          </a:solidFill>
                        </a:rPr>
                        <a:t>Refresh Rate</a:t>
                      </a:r>
                      <a:r>
                        <a:rPr lang="en">
                          <a:solidFill>
                            <a:schemeClr val="dk1"/>
                          </a:solidFill>
                        </a:rPr>
                        <a:t>-</a:t>
                      </a:r>
                      <a:endParaRPr>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Number of times a new frame/image is shown on screen</a:t>
                      </a:r>
                      <a:endParaRPr/>
                    </a:p>
                    <a:p>
                      <a:pPr indent="0" lvl="0" marL="0" rtl="0" algn="l">
                        <a:spcBef>
                          <a:spcPts val="0"/>
                        </a:spcBef>
                        <a:spcAft>
                          <a:spcPts val="0"/>
                        </a:spcAft>
                        <a:buNone/>
                      </a:pPr>
                      <a:r>
                        <a:rPr lang="en">
                          <a:solidFill>
                            <a:schemeClr val="dk1"/>
                          </a:solidFill>
                        </a:rPr>
                        <a:t>*A 24Hz TV/monitor displays 24 new images per second.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(Really fast slideshow!)</a:t>
                      </a:r>
                      <a:endParaRPr>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63" name="Google Shape;63;p14"/>
          <p:cNvPicPr preferRelativeResize="0"/>
          <p:nvPr/>
        </p:nvPicPr>
        <p:blipFill rotWithShape="1">
          <a:blip r:embed="rId3">
            <a:alphaModFix/>
          </a:blip>
          <a:srcRect b="15361" l="0" r="0" t="0"/>
          <a:stretch/>
        </p:blipFill>
        <p:spPr>
          <a:xfrm>
            <a:off x="6248550" y="2871575"/>
            <a:ext cx="2895450" cy="137782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64" name="Google Shape;64;p14"/>
          <p:cNvPicPr preferRelativeResize="0"/>
          <p:nvPr/>
        </p:nvPicPr>
        <p:blipFill rotWithShape="1">
          <a:blip r:embed="rId4">
            <a:alphaModFix/>
          </a:blip>
          <a:srcRect b="4607" l="0" r="0" t="0"/>
          <a:stretch/>
        </p:blipFill>
        <p:spPr>
          <a:xfrm>
            <a:off x="6791025" y="0"/>
            <a:ext cx="2352975" cy="2244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a:t>
            </a:r>
            <a:r>
              <a:rPr lang="en"/>
              <a:t>Computer Unit Prefixes</a:t>
            </a:r>
            <a:endParaRPr/>
          </a:p>
        </p:txBody>
      </p:sp>
      <p:graphicFrame>
        <p:nvGraphicFramePr>
          <p:cNvPr id="70" name="Google Shape;70;p15"/>
          <p:cNvGraphicFramePr/>
          <p:nvPr/>
        </p:nvGraphicFramePr>
        <p:xfrm>
          <a:off x="311700" y="1206100"/>
          <a:ext cx="3000000" cy="3000000"/>
        </p:xfrm>
        <a:graphic>
          <a:graphicData uri="http://schemas.openxmlformats.org/drawingml/2006/table">
            <a:tbl>
              <a:tblPr>
                <a:noFill/>
                <a:tableStyleId>{8D0AE246-EE5B-4FE4-8123-A1D33EE34274}</a:tableStyleId>
              </a:tblPr>
              <a:tblGrid>
                <a:gridCol w="1080100"/>
                <a:gridCol w="6158900"/>
              </a:tblGrid>
              <a:tr h="504650">
                <a:tc>
                  <a:txBody>
                    <a:bodyPr/>
                    <a:lstStyle/>
                    <a:p>
                      <a:pPr indent="0" lvl="0" marL="0" rtl="0" algn="l">
                        <a:lnSpc>
                          <a:spcPct val="200000"/>
                        </a:lnSpc>
                        <a:spcBef>
                          <a:spcPts val="0"/>
                        </a:spcBef>
                        <a:spcAft>
                          <a:spcPts val="0"/>
                        </a:spcAft>
                        <a:buNone/>
                      </a:pPr>
                      <a:r>
                        <a:rPr b="1" lang="en" sz="1800" u="sng">
                          <a:solidFill>
                            <a:schemeClr val="dk1"/>
                          </a:solidFill>
                        </a:rPr>
                        <a:t>Kilo</a:t>
                      </a:r>
                      <a:r>
                        <a:rPr lang="en" sz="1800">
                          <a:solidFill>
                            <a:schemeClr val="dk1"/>
                          </a:solidFill>
                        </a:rPr>
                        <a:t> -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One </a:t>
                      </a:r>
                      <a:r>
                        <a:rPr b="1" lang="en" sz="1800"/>
                        <a:t>thousand</a:t>
                      </a:r>
                      <a:r>
                        <a:rPr lang="en" sz="1800"/>
                        <a:t> units</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04650">
                <a:tc>
                  <a:txBody>
                    <a:bodyPr/>
                    <a:lstStyle/>
                    <a:p>
                      <a:pPr indent="0" lvl="0" marL="0" rtl="0" algn="l">
                        <a:lnSpc>
                          <a:spcPct val="200000"/>
                        </a:lnSpc>
                        <a:spcBef>
                          <a:spcPts val="0"/>
                        </a:spcBef>
                        <a:spcAft>
                          <a:spcPts val="0"/>
                        </a:spcAft>
                        <a:buNone/>
                      </a:pPr>
                      <a:r>
                        <a:rPr b="1" lang="en" sz="1800" u="sng">
                          <a:solidFill>
                            <a:schemeClr val="dk1"/>
                          </a:solidFill>
                        </a:rPr>
                        <a:t>Mega</a:t>
                      </a:r>
                      <a:r>
                        <a:rPr lang="en" sz="1800">
                          <a:solidFill>
                            <a:schemeClr val="dk1"/>
                          </a:solidFill>
                        </a:rPr>
                        <a:t> -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One </a:t>
                      </a:r>
                      <a:r>
                        <a:rPr b="1" lang="en" sz="1800"/>
                        <a:t>million</a:t>
                      </a:r>
                      <a:r>
                        <a:rPr lang="en" sz="1800"/>
                        <a:t> units</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04650">
                <a:tc>
                  <a:txBody>
                    <a:bodyPr/>
                    <a:lstStyle/>
                    <a:p>
                      <a:pPr indent="0" lvl="0" marL="0" rtl="0" algn="l">
                        <a:lnSpc>
                          <a:spcPct val="200000"/>
                        </a:lnSpc>
                        <a:spcBef>
                          <a:spcPts val="0"/>
                        </a:spcBef>
                        <a:spcAft>
                          <a:spcPts val="0"/>
                        </a:spcAft>
                        <a:buNone/>
                      </a:pPr>
                      <a:r>
                        <a:rPr b="1" lang="en" sz="1800" u="sng">
                          <a:solidFill>
                            <a:schemeClr val="dk1"/>
                          </a:solidFill>
                        </a:rPr>
                        <a:t>Giga</a:t>
                      </a:r>
                      <a:r>
                        <a:rPr lang="en" sz="1800">
                          <a:solidFill>
                            <a:schemeClr val="dk1"/>
                          </a:solidFill>
                        </a:rPr>
                        <a:t> -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One </a:t>
                      </a:r>
                      <a:r>
                        <a:rPr b="1" lang="en" sz="1800"/>
                        <a:t>billion</a:t>
                      </a:r>
                      <a:r>
                        <a:rPr lang="en" sz="1800"/>
                        <a:t> units</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04650">
                <a:tc>
                  <a:txBody>
                    <a:bodyPr/>
                    <a:lstStyle/>
                    <a:p>
                      <a:pPr indent="0" lvl="0" marL="0" rtl="0" algn="l">
                        <a:lnSpc>
                          <a:spcPct val="200000"/>
                        </a:lnSpc>
                        <a:spcBef>
                          <a:spcPts val="0"/>
                        </a:spcBef>
                        <a:spcAft>
                          <a:spcPts val="0"/>
                        </a:spcAft>
                        <a:buNone/>
                      </a:pPr>
                      <a:r>
                        <a:rPr b="1" lang="en" sz="1800" u="sng">
                          <a:solidFill>
                            <a:schemeClr val="dk1"/>
                          </a:solidFill>
                        </a:rPr>
                        <a:t>Tera</a:t>
                      </a:r>
                      <a:r>
                        <a:rPr lang="en" sz="1800">
                          <a:solidFill>
                            <a:schemeClr val="dk1"/>
                          </a:solidFill>
                        </a:rPr>
                        <a:t> -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One </a:t>
                      </a:r>
                      <a:r>
                        <a:rPr b="1" lang="en" sz="1800"/>
                        <a:t>trillion</a:t>
                      </a:r>
                      <a:r>
                        <a:rPr lang="en" sz="1800"/>
                        <a:t> units</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71" name="Google Shape;71;p15"/>
          <p:cNvPicPr preferRelativeResize="0"/>
          <p:nvPr/>
        </p:nvPicPr>
        <p:blipFill rotWithShape="1">
          <a:blip r:embed="rId3">
            <a:alphaModFix/>
          </a:blip>
          <a:srcRect b="18590" l="51364" r="0" t="11439"/>
          <a:stretch/>
        </p:blipFill>
        <p:spPr>
          <a:xfrm>
            <a:off x="6028175" y="2179950"/>
            <a:ext cx="2943473" cy="28265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373575"/>
            <a:ext cx="8520600" cy="572700"/>
          </a:xfrm>
          <a:prstGeom prst="rect">
            <a:avLst/>
          </a:prstGeom>
          <a:solidFill>
            <a:srgbClr val="434343"/>
          </a:solidFill>
          <a:ln cap="flat" cmpd="sng" w="9525">
            <a:solidFill>
              <a:srgbClr val="207232"/>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Conversion</a:t>
            </a:r>
            <a:r>
              <a:rPr lang="en">
                <a:solidFill>
                  <a:schemeClr val="lt1"/>
                </a:solidFill>
              </a:rPr>
              <a:t> Table</a:t>
            </a:r>
            <a:endParaRPr>
              <a:solidFill>
                <a:schemeClr val="lt1"/>
              </a:solidFill>
            </a:endParaRPr>
          </a:p>
        </p:txBody>
      </p:sp>
      <p:graphicFrame>
        <p:nvGraphicFramePr>
          <p:cNvPr id="77" name="Google Shape;77;p16"/>
          <p:cNvGraphicFramePr/>
          <p:nvPr/>
        </p:nvGraphicFramePr>
        <p:xfrm>
          <a:off x="311700" y="1394000"/>
          <a:ext cx="3000000" cy="3000000"/>
        </p:xfrm>
        <a:graphic>
          <a:graphicData uri="http://schemas.openxmlformats.org/drawingml/2006/table">
            <a:tbl>
              <a:tblPr>
                <a:noFill/>
                <a:tableStyleId>{8D0AE246-EE5B-4FE4-8123-A1D33EE34274}</a:tableStyleId>
              </a:tblPr>
              <a:tblGrid>
                <a:gridCol w="1571075"/>
                <a:gridCol w="2492775"/>
              </a:tblGrid>
              <a:tr h="647725">
                <a:tc>
                  <a:txBody>
                    <a:bodyPr/>
                    <a:lstStyle/>
                    <a:p>
                      <a:pPr indent="0" lvl="0" marL="0" rtl="0" algn="l">
                        <a:spcBef>
                          <a:spcPts val="0"/>
                        </a:spcBef>
                        <a:spcAft>
                          <a:spcPts val="0"/>
                        </a:spcAft>
                        <a:buNone/>
                      </a:pPr>
                      <a:r>
                        <a:rPr lang="en">
                          <a:solidFill>
                            <a:schemeClr val="lt1"/>
                          </a:solidFill>
                        </a:rPr>
                        <a:t>1024 Bytes</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Kilobyte (KB)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1024 KB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Megabyte (MB)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1024 MB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Gigabyte (GB)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805975">
                <a:tc>
                  <a:txBody>
                    <a:bodyPr/>
                    <a:lstStyle/>
                    <a:p>
                      <a:pPr indent="0" lvl="0" marL="0" rtl="0" algn="l">
                        <a:spcBef>
                          <a:spcPts val="0"/>
                        </a:spcBef>
                        <a:spcAft>
                          <a:spcPts val="0"/>
                        </a:spcAft>
                        <a:buNone/>
                      </a:pPr>
                      <a:r>
                        <a:rPr lang="en">
                          <a:solidFill>
                            <a:schemeClr val="lt1"/>
                          </a:solidFill>
                        </a:rPr>
                        <a:t>1024 GB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Terabyte (TB)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bl>
          </a:graphicData>
        </a:graphic>
      </p:graphicFrame>
      <p:graphicFrame>
        <p:nvGraphicFramePr>
          <p:cNvPr id="78" name="Google Shape;78;p16"/>
          <p:cNvGraphicFramePr/>
          <p:nvPr/>
        </p:nvGraphicFramePr>
        <p:xfrm>
          <a:off x="4768450" y="1394000"/>
          <a:ext cx="3000000" cy="3000000"/>
        </p:xfrm>
        <a:graphic>
          <a:graphicData uri="http://schemas.openxmlformats.org/drawingml/2006/table">
            <a:tbl>
              <a:tblPr>
                <a:noFill/>
                <a:tableStyleId>{8D0AE246-EE5B-4FE4-8123-A1D33EE34274}</a:tableStyleId>
              </a:tblPr>
              <a:tblGrid>
                <a:gridCol w="1261450"/>
                <a:gridCol w="2802400"/>
              </a:tblGrid>
              <a:tr h="100000">
                <a:tc>
                  <a:txBody>
                    <a:bodyPr/>
                    <a:lstStyle/>
                    <a:p>
                      <a:pPr indent="0" lvl="0" marL="0" rtl="0" algn="l">
                        <a:spcBef>
                          <a:spcPts val="0"/>
                        </a:spcBef>
                        <a:spcAft>
                          <a:spcPts val="0"/>
                        </a:spcAft>
                        <a:buNone/>
                      </a:pPr>
                      <a:r>
                        <a:rPr lang="en">
                          <a:solidFill>
                            <a:schemeClr val="lt1"/>
                          </a:solidFill>
                        </a:rPr>
                        <a:t>1 Millihertz</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0.001 cycles per second</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 hertz(Hz)</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cycle per second</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 Kilohertz</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1,000 cycles per second</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 Megahertz</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million cycles per second</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 Gigahertz</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billion cycles per second</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489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a:t>
            </a:r>
            <a:endParaRPr/>
          </a:p>
        </p:txBody>
      </p:sp>
      <p:sp>
        <p:nvSpPr>
          <p:cNvPr id="84" name="Google Shape;84;p17"/>
          <p:cNvSpPr txBox="1"/>
          <p:nvPr>
            <p:ph idx="1" type="body"/>
          </p:nvPr>
        </p:nvSpPr>
        <p:spPr>
          <a:xfrm>
            <a:off x="311700" y="1152475"/>
            <a:ext cx="4894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Programs that make use of the hardware.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OS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BIOS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Applications: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Video Games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Editing Tools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Web </a:t>
            </a:r>
            <a:r>
              <a:rPr lang="en">
                <a:solidFill>
                  <a:schemeClr val="dk1"/>
                </a:solidFill>
              </a:rPr>
              <a:t>browsers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And many more!</a:t>
            </a:r>
            <a:endParaRPr>
              <a:solidFill>
                <a:schemeClr val="dk1"/>
              </a:solidFill>
            </a:endParaRPr>
          </a:p>
        </p:txBody>
      </p:sp>
      <p:pic>
        <p:nvPicPr>
          <p:cNvPr id="85" name="Google Shape;85;p17"/>
          <p:cNvPicPr preferRelativeResize="0"/>
          <p:nvPr/>
        </p:nvPicPr>
        <p:blipFill>
          <a:blip r:embed="rId3">
            <a:alphaModFix/>
          </a:blip>
          <a:stretch>
            <a:fillRect/>
          </a:stretch>
        </p:blipFill>
        <p:spPr>
          <a:xfrm>
            <a:off x="5241725" y="136000"/>
            <a:ext cx="878125" cy="878125"/>
          </a:xfrm>
          <a:prstGeom prst="rect">
            <a:avLst/>
          </a:prstGeom>
          <a:noFill/>
          <a:ln>
            <a:noFill/>
          </a:ln>
          <a:effectLst>
            <a:outerShdw blurRad="57150" rotWithShape="0" algn="bl" dir="5400000" dist="19050">
              <a:srgbClr val="000000">
                <a:alpha val="50000"/>
              </a:srgbClr>
            </a:outerShdw>
          </a:effectLst>
        </p:spPr>
      </p:pic>
      <p:pic>
        <p:nvPicPr>
          <p:cNvPr id="86" name="Google Shape;86;p17"/>
          <p:cNvPicPr preferRelativeResize="0"/>
          <p:nvPr/>
        </p:nvPicPr>
        <p:blipFill rotWithShape="1">
          <a:blip r:embed="rId4">
            <a:alphaModFix/>
          </a:blip>
          <a:srcRect b="12365" l="17800" r="10334" t="0"/>
          <a:stretch/>
        </p:blipFill>
        <p:spPr>
          <a:xfrm>
            <a:off x="5868700" y="491650"/>
            <a:ext cx="2951274" cy="2024474"/>
          </a:xfrm>
          <a:prstGeom prst="rect">
            <a:avLst/>
          </a:prstGeom>
          <a:noFill/>
          <a:ln>
            <a:noFill/>
          </a:ln>
          <a:effectLst>
            <a:outerShdw blurRad="57150" rotWithShape="0" algn="bl" dir="5400000" dist="19050">
              <a:srgbClr val="000000">
                <a:alpha val="50000"/>
              </a:srgbClr>
            </a:outerShdw>
          </a:effectLst>
        </p:spPr>
      </p:pic>
      <p:pic>
        <p:nvPicPr>
          <p:cNvPr id="87" name="Google Shape;87;p17"/>
          <p:cNvPicPr preferRelativeResize="0"/>
          <p:nvPr/>
        </p:nvPicPr>
        <p:blipFill>
          <a:blip r:embed="rId5">
            <a:alphaModFix/>
          </a:blip>
          <a:stretch>
            <a:fillRect/>
          </a:stretch>
        </p:blipFill>
        <p:spPr>
          <a:xfrm>
            <a:off x="5241725" y="2618375"/>
            <a:ext cx="878123" cy="881572"/>
          </a:xfrm>
          <a:prstGeom prst="rect">
            <a:avLst/>
          </a:prstGeom>
          <a:noFill/>
          <a:ln>
            <a:noFill/>
          </a:ln>
          <a:effectLst>
            <a:outerShdw blurRad="57150" rotWithShape="0" algn="bl" dir="5400000" dist="19050">
              <a:srgbClr val="000000">
                <a:alpha val="50000"/>
              </a:srgbClr>
            </a:outerShdw>
          </a:effectLst>
        </p:spPr>
      </p:pic>
      <p:pic>
        <p:nvPicPr>
          <p:cNvPr id="88" name="Google Shape;88;p17"/>
          <p:cNvPicPr preferRelativeResize="0"/>
          <p:nvPr/>
        </p:nvPicPr>
        <p:blipFill>
          <a:blip r:embed="rId6">
            <a:alphaModFix/>
          </a:blip>
          <a:stretch>
            <a:fillRect/>
          </a:stretch>
        </p:blipFill>
        <p:spPr>
          <a:xfrm>
            <a:off x="5868701" y="2983025"/>
            <a:ext cx="2951285" cy="2024474"/>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rotWithShape="1">
          <a:blip r:embed="rId7">
            <a:alphaModFix/>
          </a:blip>
          <a:srcRect b="21802" l="19170" r="19562" t="9872"/>
          <a:stretch/>
        </p:blipFill>
        <p:spPr>
          <a:xfrm>
            <a:off x="8071175" y="1473375"/>
            <a:ext cx="748800" cy="1042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BIOS and OS</a:t>
            </a:r>
            <a:endParaRPr/>
          </a:p>
        </p:txBody>
      </p:sp>
      <p:sp>
        <p:nvSpPr>
          <p:cNvPr id="95" name="Google Shape;95;p18"/>
          <p:cNvSpPr txBox="1"/>
          <p:nvPr>
            <p:ph idx="1" type="body"/>
          </p:nvPr>
        </p:nvSpPr>
        <p:spPr>
          <a:xfrm>
            <a:off x="311700" y="1152475"/>
            <a:ext cx="506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BIOS (Basic Input Output System): </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Instructions for loading basic hardware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Checks</a:t>
            </a:r>
            <a:r>
              <a:rPr lang="en" sz="1800">
                <a:solidFill>
                  <a:schemeClr val="dk1"/>
                </a:solidFill>
              </a:rPr>
              <a:t> for missing/damaged hardware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Checks OS settings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Analogy: “TSA pre-flight check”</a:t>
            </a:r>
            <a:endParaRPr sz="18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 (Operating System):</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Receives and interprets instructions from software to be performed by hardware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Ex: Windows, MacOS, Linux</a:t>
            </a:r>
            <a:endParaRPr sz="1800">
              <a:solidFill>
                <a:schemeClr val="dk1"/>
              </a:solidFill>
            </a:endParaRPr>
          </a:p>
        </p:txBody>
      </p:sp>
      <p:pic>
        <p:nvPicPr>
          <p:cNvPr id="96" name="Google Shape;96;p18"/>
          <p:cNvPicPr preferRelativeResize="0"/>
          <p:nvPr/>
        </p:nvPicPr>
        <p:blipFill rotWithShape="1">
          <a:blip r:embed="rId3">
            <a:alphaModFix/>
          </a:blip>
          <a:srcRect b="2477" l="0" r="0" t="0"/>
          <a:stretch/>
        </p:blipFill>
        <p:spPr>
          <a:xfrm>
            <a:off x="5376500" y="445025"/>
            <a:ext cx="3455798" cy="1895675"/>
          </a:xfrm>
          <a:prstGeom prst="rect">
            <a:avLst/>
          </a:prstGeom>
          <a:noFill/>
          <a:ln>
            <a:noFill/>
          </a:ln>
          <a:effectLst>
            <a:outerShdw blurRad="57150" rotWithShape="0" algn="bl" dir="5400000" dist="19050">
              <a:srgbClr val="000000">
                <a:alpha val="50000"/>
              </a:srgbClr>
            </a:outerShdw>
          </a:effectLst>
        </p:spPr>
      </p:pic>
      <p:pic>
        <p:nvPicPr>
          <p:cNvPr id="97" name="Google Shape;97;p18"/>
          <p:cNvPicPr preferRelativeResize="0"/>
          <p:nvPr/>
        </p:nvPicPr>
        <p:blipFill>
          <a:blip r:embed="rId4">
            <a:alphaModFix/>
          </a:blip>
          <a:stretch>
            <a:fillRect/>
          </a:stretch>
        </p:blipFill>
        <p:spPr>
          <a:xfrm>
            <a:off x="5376500" y="2873125"/>
            <a:ext cx="3455798" cy="194389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a:solidFill>
            <a:srgbClr val="434343"/>
          </a:solidFill>
          <a:ln cap="flat" cmpd="sng" w="9525">
            <a:solidFill>
              <a:srgbClr val="1D4DA2"/>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Hardware</a:t>
            </a:r>
            <a:endParaRPr>
              <a:solidFill>
                <a:schemeClr val="lt1"/>
              </a:solidFill>
            </a:endParaRPr>
          </a:p>
        </p:txBody>
      </p:sp>
      <p:sp>
        <p:nvSpPr>
          <p:cNvPr id="103" name="Google Shape;103;p19"/>
          <p:cNvSpPr txBox="1"/>
          <p:nvPr>
            <p:ph idx="1" type="body"/>
          </p:nvPr>
        </p:nvSpPr>
        <p:spPr>
          <a:xfrm>
            <a:off x="311700" y="1152475"/>
            <a:ext cx="4404600" cy="3440100"/>
          </a:xfrm>
          <a:prstGeom prst="rect">
            <a:avLst/>
          </a:prstGeom>
          <a:solidFill>
            <a:srgbClr val="434343"/>
          </a:solidFill>
          <a:ln cap="flat" cmpd="sng" w="9525">
            <a:solidFill>
              <a:srgbClr val="1D4DA2"/>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The physical components of a computer:</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RAM</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CPU</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GPU</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Motherboard</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Hard Drive/SSD</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(Central Processing Unit)</a:t>
            </a:r>
            <a:endParaRPr/>
          </a:p>
        </p:txBody>
      </p:sp>
      <p:sp>
        <p:nvSpPr>
          <p:cNvPr id="109" name="Google Shape;109;p20"/>
          <p:cNvSpPr txBox="1"/>
          <p:nvPr>
            <p:ph idx="1" type="body"/>
          </p:nvPr>
        </p:nvSpPr>
        <p:spPr>
          <a:xfrm>
            <a:off x="311700" y="1152475"/>
            <a:ext cx="8213100" cy="3416400"/>
          </a:xfrm>
          <a:prstGeom prst="rect">
            <a:avLst/>
          </a:prstGeom>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Char char="●"/>
            </a:pPr>
            <a:r>
              <a:rPr lang="en">
                <a:solidFill>
                  <a:schemeClr val="dk1"/>
                </a:solidFill>
              </a:rPr>
              <a:t>Executes instructions provided by software, such as OS and Apps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Multitasking ability</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Processes data</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CPU speed measured in Hertz (3.5 - 4.2 GHz for a modern CPU)</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Equivalent to:</a:t>
            </a:r>
            <a:endParaRPr>
              <a:solidFill>
                <a:schemeClr val="dk1"/>
              </a:solidFill>
            </a:endParaRPr>
          </a:p>
          <a:p>
            <a:pPr indent="-342900" lvl="1" marL="914400" rtl="0" algn="l">
              <a:lnSpc>
                <a:spcPct val="200000"/>
              </a:lnSpc>
              <a:spcBef>
                <a:spcPts val="0"/>
              </a:spcBef>
              <a:spcAft>
                <a:spcPts val="0"/>
              </a:spcAft>
              <a:buClr>
                <a:schemeClr val="dk1"/>
              </a:buClr>
              <a:buSzPts val="1800"/>
              <a:buChar char="○"/>
            </a:pPr>
            <a:r>
              <a:rPr lang="en" sz="1800">
                <a:solidFill>
                  <a:schemeClr val="dk1"/>
                </a:solidFill>
              </a:rPr>
              <a:t>Brain of a human</a:t>
            </a:r>
            <a:endParaRPr sz="1800">
              <a:solidFill>
                <a:schemeClr val="dk1"/>
              </a:solidFill>
            </a:endParaRPr>
          </a:p>
        </p:txBody>
      </p:sp>
      <p:pic>
        <p:nvPicPr>
          <p:cNvPr id="110" name="Google Shape;110;p20"/>
          <p:cNvPicPr preferRelativeResize="0"/>
          <p:nvPr/>
        </p:nvPicPr>
        <p:blipFill rotWithShape="1">
          <a:blip r:embed="rId3">
            <a:alphaModFix/>
          </a:blip>
          <a:srcRect b="8945" l="22090" r="24381" t="11252"/>
          <a:stretch/>
        </p:blipFill>
        <p:spPr>
          <a:xfrm>
            <a:off x="7323450" y="3321575"/>
            <a:ext cx="1639450" cy="1629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RAM (Random Access Memory)</a:t>
            </a:r>
            <a:endParaRPr/>
          </a:p>
        </p:txBody>
      </p:sp>
      <p:sp>
        <p:nvSpPr>
          <p:cNvPr id="116" name="Google Shape;116;p21"/>
          <p:cNvSpPr txBox="1"/>
          <p:nvPr>
            <p:ph idx="1" type="body"/>
          </p:nvPr>
        </p:nvSpPr>
        <p:spPr>
          <a:xfrm>
            <a:off x="311700" y="1152475"/>
            <a:ext cx="8343900" cy="3416400"/>
          </a:xfrm>
          <a:prstGeom prst="rect">
            <a:avLst/>
          </a:prstGeom>
          <a:ln>
            <a:noFill/>
          </a:ln>
        </p:spPr>
        <p:txBody>
          <a:bodyPr anchorCtr="0" anchor="t" bIns="91425" lIns="91425" spcFirstLastPara="1" rIns="91425" wrap="square" tIns="91425">
            <a:normAutofit fontScale="92500" lnSpcReduction="10000"/>
          </a:bodyPr>
          <a:lstStyle/>
          <a:p>
            <a:pPr indent="-334327" lvl="0" marL="457200" rtl="0" algn="l">
              <a:lnSpc>
                <a:spcPct val="200000"/>
              </a:lnSpc>
              <a:spcBef>
                <a:spcPts val="0"/>
              </a:spcBef>
              <a:spcAft>
                <a:spcPts val="0"/>
              </a:spcAft>
              <a:buClr>
                <a:schemeClr val="dk1"/>
              </a:buClr>
              <a:buSzPct val="100000"/>
              <a:buChar char="●"/>
            </a:pPr>
            <a:r>
              <a:rPr lang="en">
                <a:solidFill>
                  <a:schemeClr val="dk1"/>
                </a:solidFill>
              </a:rPr>
              <a:t>Short-term memory for computers </a:t>
            </a:r>
            <a:endParaRPr>
              <a:solidFill>
                <a:schemeClr val="dk1"/>
              </a:solidFill>
            </a:endParaRPr>
          </a:p>
          <a:p>
            <a:pPr indent="-334327" lvl="0" marL="457200" rtl="0" algn="l">
              <a:lnSpc>
                <a:spcPct val="200000"/>
              </a:lnSpc>
              <a:spcBef>
                <a:spcPts val="0"/>
              </a:spcBef>
              <a:spcAft>
                <a:spcPts val="0"/>
              </a:spcAft>
              <a:buClr>
                <a:schemeClr val="dk1"/>
              </a:buClr>
              <a:buSzPct val="100000"/>
              <a:buChar char="●"/>
            </a:pPr>
            <a:r>
              <a:rPr lang="en">
                <a:solidFill>
                  <a:schemeClr val="dk1"/>
                </a:solidFill>
              </a:rPr>
              <a:t>Loses information after computer is shut off</a:t>
            </a:r>
            <a:endParaRPr>
              <a:solidFill>
                <a:schemeClr val="dk1"/>
              </a:solidFill>
            </a:endParaRPr>
          </a:p>
          <a:p>
            <a:pPr indent="-334327" lvl="0" marL="457200" rtl="0" algn="l">
              <a:lnSpc>
                <a:spcPct val="200000"/>
              </a:lnSpc>
              <a:spcBef>
                <a:spcPts val="0"/>
              </a:spcBef>
              <a:spcAft>
                <a:spcPts val="0"/>
              </a:spcAft>
              <a:buClr>
                <a:schemeClr val="dk1"/>
              </a:buClr>
              <a:buSzPct val="100000"/>
              <a:buChar char="●"/>
            </a:pPr>
            <a:r>
              <a:rPr lang="en">
                <a:solidFill>
                  <a:schemeClr val="dk1"/>
                </a:solidFill>
              </a:rPr>
              <a:t>Retrieves information on the hard drive to be processed</a:t>
            </a:r>
            <a:endParaRPr>
              <a:solidFill>
                <a:schemeClr val="dk1"/>
              </a:solidFill>
            </a:endParaRPr>
          </a:p>
          <a:p>
            <a:pPr indent="-334327" lvl="0" marL="457200" rtl="0" algn="l">
              <a:lnSpc>
                <a:spcPct val="200000"/>
              </a:lnSpc>
              <a:spcBef>
                <a:spcPts val="0"/>
              </a:spcBef>
              <a:spcAft>
                <a:spcPts val="0"/>
              </a:spcAft>
              <a:buClr>
                <a:schemeClr val="dk1"/>
              </a:buClr>
              <a:buSzPct val="100000"/>
              <a:buChar char="●"/>
            </a:pPr>
            <a:r>
              <a:rPr lang="en">
                <a:solidFill>
                  <a:schemeClr val="dk1"/>
                </a:solidFill>
              </a:rPr>
              <a:t>Measured in Hz (usually between 2400 MHz and 3600MHz)</a:t>
            </a:r>
            <a:endParaRPr>
              <a:solidFill>
                <a:schemeClr val="dk1"/>
              </a:solidFill>
            </a:endParaRPr>
          </a:p>
          <a:p>
            <a:pPr indent="-334327" lvl="0" marL="457200" rtl="0" algn="l">
              <a:lnSpc>
                <a:spcPct val="200000"/>
              </a:lnSpc>
              <a:spcBef>
                <a:spcPts val="0"/>
              </a:spcBef>
              <a:spcAft>
                <a:spcPts val="0"/>
              </a:spcAft>
              <a:buClr>
                <a:schemeClr val="dk1"/>
              </a:buClr>
              <a:buSzPct val="100000"/>
              <a:buChar char="●"/>
            </a:pPr>
            <a:r>
              <a:rPr lang="en">
                <a:solidFill>
                  <a:schemeClr val="dk1"/>
                </a:solidFill>
              </a:rPr>
              <a:t>Equivalent</a:t>
            </a:r>
            <a:r>
              <a:rPr lang="en">
                <a:solidFill>
                  <a:schemeClr val="dk1"/>
                </a:solidFill>
              </a:rPr>
              <a:t> to:</a:t>
            </a:r>
            <a:endParaRPr>
              <a:solidFill>
                <a:schemeClr val="dk1"/>
              </a:solidFill>
            </a:endParaRPr>
          </a:p>
          <a:p>
            <a:pPr indent="-334327" lvl="1" marL="914400" rtl="0" algn="l">
              <a:lnSpc>
                <a:spcPct val="200000"/>
              </a:lnSpc>
              <a:spcBef>
                <a:spcPts val="0"/>
              </a:spcBef>
              <a:spcAft>
                <a:spcPts val="0"/>
              </a:spcAft>
              <a:buClr>
                <a:schemeClr val="dk1"/>
              </a:buClr>
              <a:buSzPct val="100000"/>
              <a:buChar char="○"/>
            </a:pPr>
            <a:r>
              <a:rPr lang="en" sz="1800">
                <a:solidFill>
                  <a:schemeClr val="dk1"/>
                </a:solidFill>
              </a:rPr>
              <a:t>Your short-term memory</a:t>
            </a:r>
            <a:endParaRPr sz="1800">
              <a:solidFill>
                <a:schemeClr val="dk1"/>
              </a:solidFill>
            </a:endParaRPr>
          </a:p>
          <a:p>
            <a:pPr indent="-334327" lvl="1" marL="914400" rtl="0" algn="l">
              <a:lnSpc>
                <a:spcPct val="200000"/>
              </a:lnSpc>
              <a:spcBef>
                <a:spcPts val="0"/>
              </a:spcBef>
              <a:spcAft>
                <a:spcPts val="0"/>
              </a:spcAft>
              <a:buClr>
                <a:schemeClr val="dk1"/>
              </a:buClr>
              <a:buSzPct val="100000"/>
              <a:buChar char="○"/>
            </a:pPr>
            <a:r>
              <a:rPr lang="en" sz="1800">
                <a:solidFill>
                  <a:schemeClr val="dk1"/>
                </a:solidFill>
              </a:rPr>
              <a:t>Piece of scratch paper for drafting ideas</a:t>
            </a:r>
            <a:endParaRPr sz="1800">
              <a:solidFill>
                <a:schemeClr val="dk1"/>
              </a:solidFill>
            </a:endParaRPr>
          </a:p>
        </p:txBody>
      </p:sp>
      <p:pic>
        <p:nvPicPr>
          <p:cNvPr id="117" name="Google Shape;117;p21"/>
          <p:cNvPicPr preferRelativeResize="0"/>
          <p:nvPr/>
        </p:nvPicPr>
        <p:blipFill rotWithShape="1">
          <a:blip r:embed="rId3">
            <a:alphaModFix/>
          </a:blip>
          <a:srcRect b="18871" l="9551" r="42306" t="50090"/>
          <a:stretch/>
        </p:blipFill>
        <p:spPr>
          <a:xfrm>
            <a:off x="5119900" y="3334700"/>
            <a:ext cx="3712399" cy="15964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